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2"/>
  </p:notesMasterIdLst>
  <p:sldIdLst>
    <p:sldId id="256" r:id="rId2"/>
    <p:sldId id="259" r:id="rId3"/>
    <p:sldId id="260" r:id="rId4"/>
    <p:sldId id="279" r:id="rId5"/>
    <p:sldId id="280" r:id="rId6"/>
    <p:sldId id="261" r:id="rId7"/>
    <p:sldId id="262" r:id="rId8"/>
    <p:sldId id="263" r:id="rId9"/>
    <p:sldId id="264" r:id="rId10"/>
    <p:sldId id="284" r:id="rId11"/>
    <p:sldId id="281" r:id="rId12"/>
    <p:sldId id="285" r:id="rId13"/>
    <p:sldId id="266" r:id="rId14"/>
    <p:sldId id="267" r:id="rId15"/>
    <p:sldId id="268" r:id="rId16"/>
    <p:sldId id="269" r:id="rId17"/>
    <p:sldId id="270" r:id="rId18"/>
    <p:sldId id="278" r:id="rId19"/>
    <p:sldId id="282" r:id="rId20"/>
    <p:sldId id="28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94660" autoAdjust="0"/>
  </p:normalViewPr>
  <p:slideViewPr>
    <p:cSldViewPr>
      <p:cViewPr varScale="1">
        <p:scale>
          <a:sx n="106" d="100"/>
          <a:sy n="106" d="100"/>
        </p:scale>
        <p:origin x="1572"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08C04D-3B82-4DA8-9B77-D6B5DC15CC0D}" type="datetimeFigureOut">
              <a:rPr lang="en-US" smtClean="0"/>
              <a:t>3/29/2019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1250BC-AB36-4F6A-A347-3A65DD9CAC30}" type="slidenum">
              <a:rPr lang="en-US" smtClean="0"/>
              <a:t>‹#›</a:t>
            </a:fld>
            <a:endParaRPr lang="en-US"/>
          </a:p>
        </p:txBody>
      </p:sp>
    </p:spTree>
    <p:extLst>
      <p:ext uri="{BB962C8B-B14F-4D97-AF65-F5344CB8AC3E}">
        <p14:creationId xmlns:p14="http://schemas.microsoft.com/office/powerpoint/2010/main" val="2142382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310D6CB9-573D-4619-9C80-07920EEA2F87}" type="datetimeFigureOut">
              <a:rPr lang="en-US" smtClean="0"/>
              <a:t>3/29/2019</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8A5CC140-0364-4B9E-AAF6-6ADA9FB6A6F5}"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0D6CB9-573D-4619-9C80-07920EEA2F87}" type="datetimeFigureOut">
              <a:rPr lang="en-US" smtClean="0"/>
              <a:t>3/29/2019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A5CC140-0364-4B9E-AAF6-6ADA9FB6A6F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0D6CB9-573D-4619-9C80-07920EEA2F87}" type="datetimeFigureOut">
              <a:rPr lang="en-US" smtClean="0"/>
              <a:t>3/29/2019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A5CC140-0364-4B9E-AAF6-6ADA9FB6A6F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0D6CB9-573D-4619-9C80-07920EEA2F87}" type="datetimeFigureOut">
              <a:rPr lang="en-US" smtClean="0"/>
              <a:t>3/29/2019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A5CC140-0364-4B9E-AAF6-6ADA9FB6A6F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10D6CB9-573D-4619-9C80-07920EEA2F87}" type="datetimeFigureOut">
              <a:rPr lang="en-US" smtClean="0"/>
              <a:t>3/29/2019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A5CC140-0364-4B9E-AAF6-6ADA9FB6A6F5}"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10D6CB9-573D-4619-9C80-07920EEA2F87}" type="datetimeFigureOut">
              <a:rPr lang="en-US" smtClean="0"/>
              <a:t>3/29/2019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A5CC140-0364-4B9E-AAF6-6ADA9FB6A6F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10D6CB9-573D-4619-9C80-07920EEA2F87}" type="datetimeFigureOut">
              <a:rPr lang="en-US" smtClean="0"/>
              <a:t>3/29/2019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A5CC140-0364-4B9E-AAF6-6ADA9FB6A6F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10D6CB9-573D-4619-9C80-07920EEA2F87}" type="datetimeFigureOut">
              <a:rPr lang="en-US" smtClean="0"/>
              <a:t>3/29/2019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A5CC140-0364-4B9E-AAF6-6ADA9FB6A6F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10D6CB9-573D-4619-9C80-07920EEA2F87}" type="datetimeFigureOut">
              <a:rPr lang="en-US" smtClean="0"/>
              <a:t>3/29/2019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A5CC140-0364-4B9E-AAF6-6ADA9FB6A6F5}"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10D6CB9-573D-4619-9C80-07920EEA2F87}" type="datetimeFigureOut">
              <a:rPr lang="en-US" smtClean="0"/>
              <a:t>3/29/2019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A5CC140-0364-4B9E-AAF6-6ADA9FB6A6F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310D6CB9-573D-4619-9C80-07920EEA2F87}" type="datetimeFigureOut">
              <a:rPr lang="en-US" smtClean="0"/>
              <a:t>3/29/2019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A5CC140-0364-4B9E-AAF6-6ADA9FB6A6F5}"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10D6CB9-573D-4619-9C80-07920EEA2F87}" type="datetimeFigureOut">
              <a:rPr lang="en-US" smtClean="0"/>
              <a:t>3/29/2019</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A5CC140-0364-4B9E-AAF6-6ADA9FB6A6F5}"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sponsoredprograms.buffalostate.edu/services-provide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leonelj@buffalostate.edu" TargetMode="External"/><Relationship Id="rId2" Type="http://schemas.openxmlformats.org/officeDocument/2006/relationships/hyperlink" Target="mailto:bergjm@buffalostate.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ponsoredprograms.buffalostate.edu/pre-award-contract-services" TargetMode="External"/><Relationship Id="rId2" Type="http://schemas.openxmlformats.org/officeDocument/2006/relationships/hyperlink" Target="mailto:gameg@buffalostate.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81000"/>
            <a:ext cx="5867400" cy="3831102"/>
          </a:xfrm>
        </p:spPr>
        <p:txBody>
          <a:bodyPr>
            <a:noAutofit/>
          </a:bodyPr>
          <a:lstStyle/>
          <a:p>
            <a:pPr algn="r"/>
            <a:r>
              <a:rPr lang="en-US" sz="6000" dirty="0" smtClean="0"/>
              <a:t>A Look at the</a:t>
            </a:r>
            <a:br>
              <a:rPr lang="en-US" sz="6000" dirty="0" smtClean="0"/>
            </a:br>
            <a:r>
              <a:rPr lang="en-US" sz="6000" dirty="0" smtClean="0"/>
              <a:t>Pre-Award &amp; </a:t>
            </a:r>
            <a:br>
              <a:rPr lang="en-US" sz="6000" dirty="0" smtClean="0"/>
            </a:br>
            <a:r>
              <a:rPr lang="en-US" sz="6000" dirty="0" smtClean="0"/>
              <a:t>Contract Services Office</a:t>
            </a:r>
            <a:endParaRPr lang="en-US" sz="6000" dirty="0"/>
          </a:p>
        </p:txBody>
      </p:sp>
      <p:sp>
        <p:nvSpPr>
          <p:cNvPr id="3" name="Subtitle 2"/>
          <p:cNvSpPr>
            <a:spLocks noGrp="1"/>
          </p:cNvSpPr>
          <p:nvPr>
            <p:ph type="subTitle" idx="1"/>
          </p:nvPr>
        </p:nvSpPr>
        <p:spPr>
          <a:xfrm>
            <a:off x="1219200" y="4953000"/>
            <a:ext cx="6324600" cy="990600"/>
          </a:xfrm>
        </p:spPr>
        <p:txBody>
          <a:bodyPr>
            <a:normAutofit fontScale="85000" lnSpcReduction="10000"/>
          </a:bodyPr>
          <a:lstStyle/>
          <a:p>
            <a:r>
              <a:rPr lang="en-US" dirty="0" smtClean="0"/>
              <a:t>Jessica Berg</a:t>
            </a:r>
          </a:p>
          <a:p>
            <a:r>
              <a:rPr lang="en-US" dirty="0" smtClean="0"/>
              <a:t>Interim Director, Pre-Award and Contract Services</a:t>
            </a:r>
          </a:p>
        </p:txBody>
      </p:sp>
    </p:spTree>
    <p:extLst>
      <p:ext uri="{BB962C8B-B14F-4D97-AF65-F5344CB8AC3E}">
        <p14:creationId xmlns:p14="http://schemas.microsoft.com/office/powerpoint/2010/main" val="26863876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Funding Sources</a:t>
            </a:r>
            <a:endParaRPr lang="en-US" dirty="0"/>
          </a:p>
        </p:txBody>
      </p:sp>
      <p:sp>
        <p:nvSpPr>
          <p:cNvPr id="3" name="Content Placeholder 2"/>
          <p:cNvSpPr>
            <a:spLocks noGrp="1"/>
          </p:cNvSpPr>
          <p:nvPr>
            <p:ph idx="1"/>
          </p:nvPr>
        </p:nvSpPr>
        <p:spPr>
          <a:xfrm>
            <a:off x="1219200" y="1447800"/>
            <a:ext cx="7772400" cy="5257800"/>
          </a:xfrm>
        </p:spPr>
        <p:txBody>
          <a:bodyPr>
            <a:normAutofit/>
          </a:bodyPr>
          <a:lstStyle/>
          <a:p>
            <a:r>
              <a:rPr lang="en-US" dirty="0" smtClean="0"/>
              <a:t>We subscribe to </a:t>
            </a:r>
            <a:r>
              <a:rPr lang="en-US" dirty="0" err="1" smtClean="0"/>
              <a:t>GrantForward</a:t>
            </a:r>
            <a:r>
              <a:rPr lang="en-US" dirty="0" smtClean="0"/>
              <a:t> </a:t>
            </a:r>
            <a:r>
              <a:rPr lang="en-US" dirty="0" smtClean="0"/>
              <a:t>a Funding </a:t>
            </a:r>
            <a:r>
              <a:rPr lang="en-US" dirty="0" smtClean="0"/>
              <a:t>Opportunity Search and Recommendation Service</a:t>
            </a:r>
          </a:p>
          <a:p>
            <a:r>
              <a:rPr lang="en-US" dirty="0" smtClean="0"/>
              <a:t>This includes a database of grants from over 12,000 sponsors which is updated daily</a:t>
            </a:r>
          </a:p>
          <a:p>
            <a:r>
              <a:rPr lang="en-US" dirty="0" smtClean="0"/>
              <a:t>Go to </a:t>
            </a:r>
            <a:r>
              <a:rPr lang="en-US" altLang="en-US" dirty="0" smtClean="0">
                <a:hlinkClick r:id="rId2"/>
              </a:rPr>
              <a:t>https://sponsoredprograms.buffalostate.edu/services-provided</a:t>
            </a:r>
            <a:r>
              <a:rPr lang="en-US" altLang="en-US" dirty="0" smtClean="0"/>
              <a:t> to link to </a:t>
            </a:r>
            <a:r>
              <a:rPr lang="en-US" altLang="en-US" dirty="0" err="1" smtClean="0"/>
              <a:t>GrantForward</a:t>
            </a:r>
            <a:r>
              <a:rPr lang="en-US" altLang="en-US" dirty="0" smtClean="0"/>
              <a:t> and </a:t>
            </a:r>
            <a:r>
              <a:rPr lang="en-US" altLang="en-US" dirty="0" smtClean="0"/>
              <a:t>the </a:t>
            </a:r>
            <a:r>
              <a:rPr lang="en-US" altLang="en-US" dirty="0" smtClean="0"/>
              <a:t>Researcher Welcome Guide</a:t>
            </a:r>
            <a:endParaRPr lang="en-US" altLang="en-US" dirty="0"/>
          </a:p>
          <a:p>
            <a:endParaRPr lang="en-US" dirty="0"/>
          </a:p>
        </p:txBody>
      </p:sp>
    </p:spTree>
    <p:extLst>
      <p:ext uri="{BB962C8B-B14F-4D97-AF65-F5344CB8AC3E}">
        <p14:creationId xmlns:p14="http://schemas.microsoft.com/office/powerpoint/2010/main" val="1462796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GrantForward</a:t>
            </a:r>
            <a:r>
              <a:rPr lang="en-US" dirty="0" smtClean="0"/>
              <a:t> </a:t>
            </a:r>
            <a:r>
              <a:rPr lang="en-US" dirty="0" err="1" smtClean="0"/>
              <a:t>con’t</a:t>
            </a:r>
            <a:r>
              <a:rPr lang="en-US" dirty="0"/>
              <a:t>.</a:t>
            </a:r>
            <a:r>
              <a:rPr lang="en-US" dirty="0" smtClean="0"/>
              <a:t> </a:t>
            </a:r>
            <a:endParaRPr lang="en-US" dirty="0"/>
          </a:p>
        </p:txBody>
      </p:sp>
      <p:sp>
        <p:nvSpPr>
          <p:cNvPr id="3" name="Content Placeholder 2"/>
          <p:cNvSpPr>
            <a:spLocks noGrp="1"/>
          </p:cNvSpPr>
          <p:nvPr>
            <p:ph idx="1"/>
          </p:nvPr>
        </p:nvSpPr>
        <p:spPr>
          <a:xfrm>
            <a:off x="1435608" y="1524000"/>
            <a:ext cx="7498080" cy="4724400"/>
          </a:xfrm>
        </p:spPr>
        <p:txBody>
          <a:bodyPr>
            <a:normAutofit/>
          </a:bodyPr>
          <a:lstStyle/>
          <a:p>
            <a:r>
              <a:rPr lang="en-US" dirty="0" smtClean="0"/>
              <a:t>Build your profile based </a:t>
            </a:r>
            <a:r>
              <a:rPr lang="en-US" dirty="0"/>
              <a:t>on your CV, past publications, and research </a:t>
            </a:r>
            <a:r>
              <a:rPr lang="en-US" dirty="0" smtClean="0"/>
              <a:t>interests</a:t>
            </a:r>
            <a:endParaRPr lang="en-US" altLang="en-US" dirty="0" smtClean="0"/>
          </a:p>
          <a:p>
            <a:r>
              <a:rPr lang="en-US" altLang="en-US" dirty="0"/>
              <a:t>It will send you e-mails </a:t>
            </a:r>
            <a:r>
              <a:rPr lang="en-US" altLang="en-US" b="1" dirty="0"/>
              <a:t>daily</a:t>
            </a:r>
            <a:r>
              <a:rPr lang="en-US" altLang="en-US" dirty="0"/>
              <a:t> of funding opportunities based on your keywords</a:t>
            </a:r>
          </a:p>
          <a:p>
            <a:r>
              <a:rPr lang="en-US" dirty="0" smtClean="0"/>
              <a:t>Sign up for a user account using your Buffalo State email address and create your Researcher Profile</a:t>
            </a:r>
            <a:endParaRPr lang="en-US" dirty="0"/>
          </a:p>
        </p:txBody>
      </p:sp>
    </p:spTree>
    <p:extLst>
      <p:ext uri="{BB962C8B-B14F-4D97-AF65-F5344CB8AC3E}">
        <p14:creationId xmlns:p14="http://schemas.microsoft.com/office/powerpoint/2010/main" val="41887797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Research &amp; Creativity Council Research Incentive Program</a:t>
            </a:r>
            <a:endParaRPr lang="en-US" dirty="0"/>
          </a:p>
        </p:txBody>
      </p:sp>
      <p:sp>
        <p:nvSpPr>
          <p:cNvPr id="3" name="Content Placeholder 2"/>
          <p:cNvSpPr>
            <a:spLocks noGrp="1"/>
          </p:cNvSpPr>
          <p:nvPr>
            <p:ph idx="1"/>
          </p:nvPr>
        </p:nvSpPr>
        <p:spPr>
          <a:xfrm>
            <a:off x="1447800" y="1752600"/>
            <a:ext cx="7498080" cy="4800600"/>
          </a:xfrm>
        </p:spPr>
        <p:txBody>
          <a:bodyPr>
            <a:normAutofit fontScale="85000" lnSpcReduction="10000"/>
          </a:bodyPr>
          <a:lstStyle/>
          <a:p>
            <a:pPr marL="82296" indent="0">
              <a:buNone/>
            </a:pPr>
            <a:r>
              <a:rPr lang="en-US" dirty="0" smtClean="0"/>
              <a:t>Incentive </a:t>
            </a:r>
            <a:r>
              <a:rPr lang="en-US" dirty="0"/>
              <a:t>funds </a:t>
            </a:r>
            <a:r>
              <a:rPr lang="en-US" dirty="0" smtClean="0"/>
              <a:t>are </a:t>
            </a:r>
            <a:r>
              <a:rPr lang="en-US" dirty="0"/>
              <a:t>intended to support faculty research, scholarly, and creative activities that lead to the preparation of a competitive proposal submitted to an external agency (e.g., state/federal agency, private foundation with the exception of foundation applications that would go through the College Foundation, or other sponsor).  The ultimate goal of an award from the Incentive Program is to receive an external award to continue the research, scholarly, or creative activity and generate returned indirect to support costs associated with administering grants.</a:t>
            </a:r>
          </a:p>
        </p:txBody>
      </p:sp>
    </p:spTree>
    <p:extLst>
      <p:ext uri="{BB962C8B-B14F-4D97-AF65-F5344CB8AC3E}">
        <p14:creationId xmlns:p14="http://schemas.microsoft.com/office/powerpoint/2010/main" val="566934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Planning…and the word </a:t>
            </a:r>
            <a:r>
              <a:rPr lang="en-US" u="sng" dirty="0" smtClean="0"/>
              <a:t>early</a:t>
            </a:r>
            <a:r>
              <a:rPr lang="en-US" dirty="0" smtClean="0"/>
              <a:t>!</a:t>
            </a:r>
            <a:endParaRPr lang="en-US" dirty="0"/>
          </a:p>
        </p:txBody>
      </p:sp>
      <p:sp>
        <p:nvSpPr>
          <p:cNvPr id="3" name="Content Placeholder 2"/>
          <p:cNvSpPr>
            <a:spLocks noGrp="1"/>
          </p:cNvSpPr>
          <p:nvPr>
            <p:ph idx="1"/>
          </p:nvPr>
        </p:nvSpPr>
        <p:spPr/>
        <p:txBody>
          <a:bodyPr/>
          <a:lstStyle/>
          <a:p>
            <a:r>
              <a:rPr lang="en-US" dirty="0" smtClean="0"/>
              <a:t>Start as </a:t>
            </a:r>
            <a:r>
              <a:rPr lang="en-US" i="1" dirty="0" smtClean="0"/>
              <a:t>early</a:t>
            </a:r>
            <a:r>
              <a:rPr lang="en-US" dirty="0" smtClean="0"/>
              <a:t> as possible</a:t>
            </a:r>
          </a:p>
          <a:p>
            <a:r>
              <a:rPr lang="en-US" dirty="0" smtClean="0"/>
              <a:t>Notify our office as </a:t>
            </a:r>
            <a:r>
              <a:rPr lang="en-US" i="1" dirty="0" smtClean="0"/>
              <a:t>early</a:t>
            </a:r>
            <a:r>
              <a:rPr lang="en-US" dirty="0" smtClean="0"/>
              <a:t> as possible</a:t>
            </a:r>
          </a:p>
          <a:p>
            <a:r>
              <a:rPr lang="en-US" dirty="0" smtClean="0"/>
              <a:t>Meet with us </a:t>
            </a:r>
            <a:r>
              <a:rPr lang="en-US" i="1" dirty="0" smtClean="0"/>
              <a:t>early</a:t>
            </a:r>
            <a:r>
              <a:rPr lang="en-US" dirty="0" smtClean="0"/>
              <a:t> in the process to go over the specific requirements of the submission</a:t>
            </a:r>
          </a:p>
          <a:p>
            <a:r>
              <a:rPr lang="en-US" dirty="0" smtClean="0"/>
              <a:t>If additional materials outside of your immediate control are needed (e.g., letters of support or commitment) ask for and obtain them as </a:t>
            </a:r>
            <a:r>
              <a:rPr lang="en-US" i="1" dirty="0" smtClean="0"/>
              <a:t>early</a:t>
            </a:r>
            <a:r>
              <a:rPr lang="en-US" dirty="0" smtClean="0"/>
              <a:t> as you can.</a:t>
            </a:r>
            <a:endParaRPr lang="en-US" dirty="0"/>
          </a:p>
        </p:txBody>
      </p:sp>
    </p:spTree>
    <p:extLst>
      <p:ext uri="{BB962C8B-B14F-4D97-AF65-F5344CB8AC3E}">
        <p14:creationId xmlns:p14="http://schemas.microsoft.com/office/powerpoint/2010/main" val="6098480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Planning Tasks</a:t>
            </a:r>
            <a:endParaRPr lang="en-US" dirty="0"/>
          </a:p>
        </p:txBody>
      </p:sp>
      <p:sp>
        <p:nvSpPr>
          <p:cNvPr id="3" name="Content Placeholder 2"/>
          <p:cNvSpPr>
            <a:spLocks noGrp="1"/>
          </p:cNvSpPr>
          <p:nvPr>
            <p:ph idx="1"/>
          </p:nvPr>
        </p:nvSpPr>
        <p:spPr/>
        <p:txBody>
          <a:bodyPr>
            <a:normAutofit lnSpcReduction="10000"/>
          </a:bodyPr>
          <a:lstStyle/>
          <a:p>
            <a:r>
              <a:rPr lang="en-US" dirty="0" smtClean="0"/>
              <a:t>Meet with appropriate supervisors – Chair or Dean so that they are aware of the upcoming submission</a:t>
            </a:r>
          </a:p>
          <a:p>
            <a:r>
              <a:rPr lang="en-US" dirty="0" smtClean="0"/>
              <a:t>Obtain any matching or cost share commitments in writing – not at the last minute!</a:t>
            </a:r>
          </a:p>
          <a:p>
            <a:r>
              <a:rPr lang="en-US" dirty="0" smtClean="0"/>
              <a:t>If you will need items such as an MOU with multiple signatures you need to prepare and circulate this as quickly as possible</a:t>
            </a:r>
            <a:endParaRPr lang="en-US" dirty="0"/>
          </a:p>
        </p:txBody>
      </p:sp>
    </p:spTree>
    <p:extLst>
      <p:ext uri="{BB962C8B-B14F-4D97-AF65-F5344CB8AC3E}">
        <p14:creationId xmlns:p14="http://schemas.microsoft.com/office/powerpoint/2010/main" val="32468191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Preparation of the Proposal</a:t>
            </a:r>
            <a:endParaRPr lang="en-US" dirty="0"/>
          </a:p>
        </p:txBody>
      </p:sp>
      <p:sp>
        <p:nvSpPr>
          <p:cNvPr id="3" name="Content Placeholder 2"/>
          <p:cNvSpPr>
            <a:spLocks noGrp="1"/>
          </p:cNvSpPr>
          <p:nvPr>
            <p:ph idx="1"/>
          </p:nvPr>
        </p:nvSpPr>
        <p:spPr/>
        <p:txBody>
          <a:bodyPr/>
          <a:lstStyle/>
          <a:p>
            <a:r>
              <a:rPr lang="en-US" dirty="0" smtClean="0"/>
              <a:t>Be prepared to do multiple drafts</a:t>
            </a:r>
          </a:p>
          <a:p>
            <a:r>
              <a:rPr lang="en-US" dirty="0" smtClean="0"/>
              <a:t>Use the RFP to guide your writing</a:t>
            </a:r>
          </a:p>
          <a:p>
            <a:r>
              <a:rPr lang="en-US" dirty="0" smtClean="0"/>
              <a:t>Following the directions is crucial</a:t>
            </a:r>
          </a:p>
          <a:p>
            <a:r>
              <a:rPr lang="en-US" dirty="0" smtClean="0"/>
              <a:t>Specific format instructions are important</a:t>
            </a:r>
          </a:p>
          <a:p>
            <a:r>
              <a:rPr lang="en-US" dirty="0" smtClean="0"/>
              <a:t>Common errors:  wrong font, too many pages, incorrect order of documents, missing forms or supporting items</a:t>
            </a:r>
            <a:endParaRPr lang="en-US" dirty="0"/>
          </a:p>
        </p:txBody>
      </p:sp>
    </p:spTree>
    <p:extLst>
      <p:ext uri="{BB962C8B-B14F-4D97-AF65-F5344CB8AC3E}">
        <p14:creationId xmlns:p14="http://schemas.microsoft.com/office/powerpoint/2010/main" val="37331725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Preparation continued</a:t>
            </a:r>
            <a:endParaRPr lang="en-US" dirty="0"/>
          </a:p>
        </p:txBody>
      </p:sp>
      <p:sp>
        <p:nvSpPr>
          <p:cNvPr id="3" name="Content Placeholder 2"/>
          <p:cNvSpPr>
            <a:spLocks noGrp="1"/>
          </p:cNvSpPr>
          <p:nvPr>
            <p:ph idx="1"/>
          </p:nvPr>
        </p:nvSpPr>
        <p:spPr/>
        <p:txBody>
          <a:bodyPr/>
          <a:lstStyle/>
          <a:p>
            <a:r>
              <a:rPr lang="en-US" dirty="0" smtClean="0"/>
              <a:t>Have someone else read the narrative – in most cases, except highly technical situations, it should be understood by a reasonably educated person – spell check is sometimes not your friend!</a:t>
            </a:r>
          </a:p>
          <a:p>
            <a:r>
              <a:rPr lang="en-US" dirty="0" smtClean="0"/>
              <a:t>Don’t be afraid to e-mail the program officer at the sponsoring agency/organization</a:t>
            </a:r>
            <a:r>
              <a:rPr lang="en-US" dirty="0"/>
              <a:t> </a:t>
            </a:r>
            <a:r>
              <a:rPr lang="en-US" dirty="0" smtClean="0"/>
              <a:t>for clarifications</a:t>
            </a:r>
            <a:endParaRPr lang="en-US" dirty="0"/>
          </a:p>
        </p:txBody>
      </p:sp>
    </p:spTree>
    <p:extLst>
      <p:ext uri="{BB962C8B-B14F-4D97-AF65-F5344CB8AC3E}">
        <p14:creationId xmlns:p14="http://schemas.microsoft.com/office/powerpoint/2010/main" val="14695268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Budget</a:t>
            </a:r>
            <a:endParaRPr lang="en-US" dirty="0"/>
          </a:p>
        </p:txBody>
      </p:sp>
      <p:sp>
        <p:nvSpPr>
          <p:cNvPr id="3" name="Content Placeholder 2"/>
          <p:cNvSpPr>
            <a:spLocks noGrp="1"/>
          </p:cNvSpPr>
          <p:nvPr>
            <p:ph idx="1"/>
          </p:nvPr>
        </p:nvSpPr>
        <p:spPr/>
        <p:txBody>
          <a:bodyPr>
            <a:normAutofit/>
          </a:bodyPr>
          <a:lstStyle/>
          <a:p>
            <a:r>
              <a:rPr lang="en-US" dirty="0" smtClean="0"/>
              <a:t>The Pre-Award office will assist you with your budget preparation</a:t>
            </a:r>
          </a:p>
          <a:p>
            <a:r>
              <a:rPr lang="en-US" dirty="0" smtClean="0"/>
              <a:t>Your budget will require the approval of a representative from the Pre-Award office prior to submission</a:t>
            </a:r>
          </a:p>
        </p:txBody>
      </p:sp>
    </p:spTree>
    <p:extLst>
      <p:ext uri="{BB962C8B-B14F-4D97-AF65-F5344CB8AC3E}">
        <p14:creationId xmlns:p14="http://schemas.microsoft.com/office/powerpoint/2010/main" val="30017476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Some </a:t>
            </a:r>
            <a:r>
              <a:rPr lang="en-US" smtClean="0"/>
              <a:t>Current Trends in Funding</a:t>
            </a:r>
            <a:endParaRPr lang="en-US"/>
          </a:p>
        </p:txBody>
      </p:sp>
      <p:sp>
        <p:nvSpPr>
          <p:cNvPr id="3" name="Content Placeholder 2"/>
          <p:cNvSpPr>
            <a:spLocks noGrp="1"/>
          </p:cNvSpPr>
          <p:nvPr>
            <p:ph idx="1"/>
          </p:nvPr>
        </p:nvSpPr>
        <p:spPr/>
        <p:txBody>
          <a:bodyPr/>
          <a:lstStyle/>
          <a:p>
            <a:r>
              <a:rPr lang="en-US" dirty="0" smtClean="0"/>
              <a:t>STEM:  Science, Technology, Engineering and Math</a:t>
            </a:r>
          </a:p>
          <a:p>
            <a:r>
              <a:rPr lang="en-US" dirty="0" smtClean="0"/>
              <a:t>Entrepreneurship and Business Development</a:t>
            </a:r>
          </a:p>
          <a:p>
            <a:r>
              <a:rPr lang="en-US" dirty="0" smtClean="0"/>
              <a:t>Job training – including emphasis on veterans, women, and minorities</a:t>
            </a:r>
          </a:p>
          <a:p>
            <a:r>
              <a:rPr lang="en-US" dirty="0" smtClean="0"/>
              <a:t>Violence on campuses</a:t>
            </a:r>
          </a:p>
          <a:p>
            <a:r>
              <a:rPr lang="en-US" dirty="0" smtClean="0"/>
              <a:t>Collaboration, partnerships, regional efforts</a:t>
            </a:r>
          </a:p>
        </p:txBody>
      </p:sp>
    </p:spTree>
    <p:extLst>
      <p:ext uri="{BB962C8B-B14F-4D97-AF65-F5344CB8AC3E}">
        <p14:creationId xmlns:p14="http://schemas.microsoft.com/office/powerpoint/2010/main" val="5418935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a:xfrm>
            <a:off x="1435608" y="1905000"/>
            <a:ext cx="7498080" cy="4343400"/>
          </a:xfrm>
        </p:spPr>
        <p:txBody>
          <a:bodyPr/>
          <a:lstStyle/>
          <a:p>
            <a:r>
              <a:rPr lang="en-US" dirty="0" smtClean="0"/>
              <a:t>Jessica Berg, Interim Director, Pre-Award &amp; Contract Services – 716-878-3047;     e-mail:  </a:t>
            </a:r>
            <a:r>
              <a:rPr lang="en-US" dirty="0" smtClean="0">
                <a:hlinkClick r:id="rId2"/>
              </a:rPr>
              <a:t>bergjm@buffalostate.edu</a:t>
            </a:r>
            <a:endParaRPr lang="en-US" dirty="0" smtClean="0"/>
          </a:p>
          <a:p>
            <a:r>
              <a:rPr lang="en-US" dirty="0" smtClean="0"/>
              <a:t>Laura Leone, Pre-Award and Contract Services Associate – 716-878-3048;        e-mail: </a:t>
            </a:r>
            <a:r>
              <a:rPr lang="en-US" dirty="0" smtClean="0">
                <a:hlinkClick r:id="rId3"/>
              </a:rPr>
              <a:t>leonelj@buffalostate.edu</a:t>
            </a:r>
            <a:endParaRPr lang="en-US" dirty="0" smtClean="0"/>
          </a:p>
          <a:p>
            <a:pPr marL="82296"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079462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Submitting a Proposal	</a:t>
            </a:r>
            <a:endParaRPr lang="en-US" dirty="0"/>
          </a:p>
        </p:txBody>
      </p:sp>
      <p:sp>
        <p:nvSpPr>
          <p:cNvPr id="3" name="Content Placeholder 2"/>
          <p:cNvSpPr>
            <a:spLocks noGrp="1"/>
          </p:cNvSpPr>
          <p:nvPr>
            <p:ph idx="1"/>
          </p:nvPr>
        </p:nvSpPr>
        <p:spPr>
          <a:xfrm>
            <a:off x="1435608" y="1524000"/>
            <a:ext cx="7498080" cy="4724400"/>
          </a:xfrm>
        </p:spPr>
        <p:txBody>
          <a:bodyPr/>
          <a:lstStyle/>
          <a:p>
            <a:r>
              <a:rPr lang="en-US" dirty="0" smtClean="0"/>
              <a:t>All proposals for federal and state grants or contracts must come through the Pre-Award &amp; Contract Services office.</a:t>
            </a:r>
          </a:p>
          <a:p>
            <a:r>
              <a:rPr lang="en-US" dirty="0" smtClean="0"/>
              <a:t>All proposals for funding from </a:t>
            </a:r>
            <a:r>
              <a:rPr lang="en-US" i="1" dirty="0" smtClean="0"/>
              <a:t>local</a:t>
            </a:r>
            <a:r>
              <a:rPr lang="en-US" dirty="0" smtClean="0"/>
              <a:t> foundations or organizations go through the Buffalo State College Foundation.</a:t>
            </a:r>
          </a:p>
          <a:p>
            <a:r>
              <a:rPr lang="en-US" dirty="0" smtClean="0"/>
              <a:t>Proposals that fall under the category of “sponsored program” go through RF.</a:t>
            </a:r>
          </a:p>
        </p:txBody>
      </p:sp>
    </p:spTree>
    <p:extLst>
      <p:ext uri="{BB962C8B-B14F-4D97-AF65-F5344CB8AC3E}">
        <p14:creationId xmlns:p14="http://schemas.microsoft.com/office/powerpoint/2010/main" val="8562936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Helpful Contacts</a:t>
            </a:r>
            <a:endParaRPr lang="en-US" dirty="0"/>
          </a:p>
        </p:txBody>
      </p:sp>
      <p:sp>
        <p:nvSpPr>
          <p:cNvPr id="3" name="Content Placeholder 2"/>
          <p:cNvSpPr>
            <a:spLocks noGrp="1"/>
          </p:cNvSpPr>
          <p:nvPr>
            <p:ph idx="1"/>
          </p:nvPr>
        </p:nvSpPr>
        <p:spPr>
          <a:xfrm>
            <a:off x="1435608" y="2057400"/>
            <a:ext cx="7555992" cy="4191000"/>
          </a:xfrm>
        </p:spPr>
        <p:txBody>
          <a:bodyPr>
            <a:normAutofit/>
          </a:bodyPr>
          <a:lstStyle/>
          <a:p>
            <a:r>
              <a:rPr lang="en-US" dirty="0" smtClean="0"/>
              <a:t>Gina Game, Compliance Manager</a:t>
            </a:r>
            <a:r>
              <a:rPr lang="en-US" smtClean="0"/>
              <a:t>, 716-878-5723 </a:t>
            </a:r>
            <a:r>
              <a:rPr lang="en-US" dirty="0" smtClean="0"/>
              <a:t>(human or animal subjects); </a:t>
            </a:r>
            <a:r>
              <a:rPr lang="en-US" dirty="0" smtClean="0">
                <a:hlinkClick r:id="rId2"/>
              </a:rPr>
              <a:t>gameg@buffalostate.edu</a:t>
            </a:r>
            <a:r>
              <a:rPr lang="en-US" dirty="0" smtClean="0"/>
              <a:t> </a:t>
            </a:r>
          </a:p>
          <a:p>
            <a:r>
              <a:rPr lang="en-US" dirty="0" smtClean="0"/>
              <a:t>Our website:  </a:t>
            </a:r>
            <a:r>
              <a:rPr lang="en-US" dirty="0">
                <a:hlinkClick r:id="rId3"/>
              </a:rPr>
              <a:t>http</a:t>
            </a:r>
            <a:r>
              <a:rPr lang="en-US" dirty="0" smtClean="0">
                <a:hlinkClick r:id="rId3"/>
              </a:rPr>
              <a:t>://sponsoredprograms.buffalostate.edu/pre-award-contract-services</a:t>
            </a:r>
            <a:endParaRPr lang="en-US" dirty="0" smtClean="0"/>
          </a:p>
          <a:p>
            <a:pPr marL="82296" indent="0">
              <a:buNone/>
            </a:pPr>
            <a:endParaRPr lang="en-US" dirty="0" smtClean="0"/>
          </a:p>
          <a:p>
            <a:pPr marL="0" indent="0">
              <a:buNone/>
            </a:pPr>
            <a:endParaRPr lang="en-US" dirty="0"/>
          </a:p>
        </p:txBody>
      </p:sp>
    </p:spTree>
    <p:extLst>
      <p:ext uri="{BB962C8B-B14F-4D97-AF65-F5344CB8AC3E}">
        <p14:creationId xmlns:p14="http://schemas.microsoft.com/office/powerpoint/2010/main" val="24836330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a “sponsored program?”</a:t>
            </a:r>
            <a:endParaRPr lang="en-US" dirty="0"/>
          </a:p>
        </p:txBody>
      </p:sp>
      <p:sp>
        <p:nvSpPr>
          <p:cNvPr id="3" name="Content Placeholder 2"/>
          <p:cNvSpPr>
            <a:spLocks noGrp="1"/>
          </p:cNvSpPr>
          <p:nvPr>
            <p:ph idx="1"/>
          </p:nvPr>
        </p:nvSpPr>
        <p:spPr>
          <a:xfrm>
            <a:off x="1143000" y="1447800"/>
            <a:ext cx="7790688" cy="4800600"/>
          </a:xfrm>
        </p:spPr>
        <p:txBody>
          <a:bodyPr/>
          <a:lstStyle/>
          <a:p>
            <a:r>
              <a:rPr lang="en-US" dirty="0" smtClean="0"/>
              <a:t>Activities sponsored by </a:t>
            </a:r>
            <a:r>
              <a:rPr lang="en-US" dirty="0"/>
              <a:t>sources external to the </a:t>
            </a:r>
            <a:r>
              <a:rPr lang="en-US" dirty="0" smtClean="0"/>
              <a:t>college </a:t>
            </a:r>
            <a:r>
              <a:rPr lang="en-US" dirty="0"/>
              <a:t>for which there is an expectation (implied </a:t>
            </a:r>
            <a:r>
              <a:rPr lang="en-US" b="1" dirty="0"/>
              <a:t>or</a:t>
            </a:r>
            <a:r>
              <a:rPr lang="en-US" dirty="0"/>
              <a:t> specifically stated) on the part of the sponsor for performance, </a:t>
            </a:r>
            <a:r>
              <a:rPr lang="en-US" dirty="0" smtClean="0"/>
              <a:t>deliverable(s</a:t>
            </a:r>
            <a:r>
              <a:rPr lang="en-US" dirty="0"/>
              <a:t>) or </a:t>
            </a:r>
            <a:r>
              <a:rPr lang="en-US" dirty="0" smtClean="0"/>
              <a:t>outcome(s)</a:t>
            </a:r>
          </a:p>
          <a:p>
            <a:r>
              <a:rPr lang="en-US" dirty="0"/>
              <a:t>M</a:t>
            </a:r>
            <a:r>
              <a:rPr lang="en-US" dirty="0" smtClean="0"/>
              <a:t>ay </a:t>
            </a:r>
            <a:r>
              <a:rPr lang="en-US" dirty="0"/>
              <a:t>support instruction, research and/or public service </a:t>
            </a:r>
            <a:r>
              <a:rPr lang="en-US" dirty="0" smtClean="0"/>
              <a:t>activities</a:t>
            </a:r>
            <a:endParaRPr lang="en-US" dirty="0"/>
          </a:p>
        </p:txBody>
      </p:sp>
    </p:spTree>
    <p:extLst>
      <p:ext uri="{BB962C8B-B14F-4D97-AF65-F5344CB8AC3E}">
        <p14:creationId xmlns:p14="http://schemas.microsoft.com/office/powerpoint/2010/main" val="3018723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714488" cy="1143000"/>
          </a:xfrm>
        </p:spPr>
        <p:txBody>
          <a:bodyPr>
            <a:normAutofit fontScale="90000"/>
          </a:bodyPr>
          <a:lstStyle/>
          <a:p>
            <a:r>
              <a:rPr lang="en-US" dirty="0" smtClean="0"/>
              <a:t>Characteristics of Sponsored Programs</a:t>
            </a:r>
            <a:endParaRPr lang="en-US" dirty="0"/>
          </a:p>
        </p:txBody>
      </p:sp>
      <p:sp>
        <p:nvSpPr>
          <p:cNvPr id="3" name="Content Placeholder 2"/>
          <p:cNvSpPr>
            <a:spLocks noGrp="1"/>
          </p:cNvSpPr>
          <p:nvPr>
            <p:ph idx="1"/>
          </p:nvPr>
        </p:nvSpPr>
        <p:spPr>
          <a:xfrm>
            <a:off x="1143000" y="1447800"/>
            <a:ext cx="7848600" cy="4800600"/>
          </a:xfrm>
        </p:spPr>
        <p:txBody>
          <a:bodyPr>
            <a:normAutofit/>
          </a:bodyPr>
          <a:lstStyle/>
          <a:p>
            <a:pPr marL="82296" indent="0">
              <a:buNone/>
            </a:pPr>
            <a:r>
              <a:rPr lang="en-US" dirty="0" smtClean="0"/>
              <a:t>Some of the possible characteristics that identify a “sponsored program” are below.  Not all characteristics must be met for it to be a “sponsored program.”</a:t>
            </a:r>
          </a:p>
          <a:p>
            <a:pPr marL="457200" indent="-457200"/>
            <a:r>
              <a:rPr lang="en-US" dirty="0" smtClean="0"/>
              <a:t>Percentage of faculty time on the project</a:t>
            </a:r>
          </a:p>
          <a:p>
            <a:pPr marL="457200" indent="-457200"/>
            <a:r>
              <a:rPr lang="en-US" dirty="0" smtClean="0"/>
              <a:t>Expectation of performance or deliverables</a:t>
            </a:r>
          </a:p>
          <a:p>
            <a:pPr marL="457200" indent="-457200"/>
            <a:r>
              <a:rPr lang="en-US" dirty="0" smtClean="0"/>
              <a:t>Defined time period for the work</a:t>
            </a:r>
          </a:p>
          <a:p>
            <a:pPr marL="457200" indent="-457200"/>
            <a:r>
              <a:rPr lang="en-US" dirty="0" smtClean="0"/>
              <a:t>A line item budget is specified</a:t>
            </a:r>
            <a:endParaRPr lang="en-US" dirty="0"/>
          </a:p>
        </p:txBody>
      </p:sp>
    </p:spTree>
    <p:extLst>
      <p:ext uri="{BB962C8B-B14F-4D97-AF65-F5344CB8AC3E}">
        <p14:creationId xmlns:p14="http://schemas.microsoft.com/office/powerpoint/2010/main" val="6900487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Sponsored Programs continued</a:t>
            </a:r>
            <a:endParaRPr lang="en-US" dirty="0"/>
          </a:p>
        </p:txBody>
      </p:sp>
      <p:sp>
        <p:nvSpPr>
          <p:cNvPr id="3" name="Content Placeholder 2"/>
          <p:cNvSpPr>
            <a:spLocks noGrp="1"/>
          </p:cNvSpPr>
          <p:nvPr>
            <p:ph idx="1"/>
          </p:nvPr>
        </p:nvSpPr>
        <p:spPr/>
        <p:txBody>
          <a:bodyPr/>
          <a:lstStyle/>
          <a:p>
            <a:r>
              <a:rPr lang="en-US" dirty="0" smtClean="0"/>
              <a:t>A financial report is required by sponsor</a:t>
            </a:r>
          </a:p>
          <a:p>
            <a:r>
              <a:rPr lang="en-US" dirty="0" smtClean="0"/>
              <a:t>Inclusion of indirect costs</a:t>
            </a:r>
          </a:p>
          <a:p>
            <a:r>
              <a:rPr lang="en-US" dirty="0" smtClean="0"/>
              <a:t>Performance, technical and final reports are required</a:t>
            </a:r>
          </a:p>
          <a:p>
            <a:pPr marL="82296" indent="0">
              <a:buNone/>
            </a:pPr>
            <a:endParaRPr lang="en-US" dirty="0" smtClean="0"/>
          </a:p>
          <a:p>
            <a:pPr marL="82296" indent="0">
              <a:buNone/>
            </a:pPr>
            <a:r>
              <a:rPr lang="en-US" dirty="0" smtClean="0"/>
              <a:t>HOW DO WE KNOW IF IT IS A GIFT?</a:t>
            </a:r>
          </a:p>
          <a:p>
            <a:pPr marL="82296" indent="0">
              <a:buNone/>
            </a:pPr>
            <a:r>
              <a:rPr lang="en-US" dirty="0" smtClean="0"/>
              <a:t>	- A gift has few or no conditions</a:t>
            </a:r>
          </a:p>
          <a:p>
            <a:endParaRPr lang="en-US" dirty="0" smtClean="0"/>
          </a:p>
          <a:p>
            <a:endParaRPr lang="en-US" dirty="0"/>
          </a:p>
        </p:txBody>
      </p:sp>
    </p:spTree>
    <p:extLst>
      <p:ext uri="{BB962C8B-B14F-4D97-AF65-F5344CB8AC3E}">
        <p14:creationId xmlns:p14="http://schemas.microsoft.com/office/powerpoint/2010/main" val="22623060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Proposal Submission</a:t>
            </a:r>
            <a:endParaRPr lang="en-US" dirty="0"/>
          </a:p>
        </p:txBody>
      </p:sp>
      <p:sp>
        <p:nvSpPr>
          <p:cNvPr id="3" name="Content Placeholder 2"/>
          <p:cNvSpPr>
            <a:spLocks noGrp="1"/>
          </p:cNvSpPr>
          <p:nvPr>
            <p:ph idx="1"/>
          </p:nvPr>
        </p:nvSpPr>
        <p:spPr/>
        <p:txBody>
          <a:bodyPr>
            <a:normAutofit/>
          </a:bodyPr>
          <a:lstStyle/>
          <a:p>
            <a:r>
              <a:rPr lang="en-US" dirty="0" smtClean="0"/>
              <a:t>The legal applicant for proposals is Research Foundation for SUNY on behalf of </a:t>
            </a:r>
            <a:r>
              <a:rPr lang="en-US" dirty="0" smtClean="0"/>
              <a:t>Buffalo </a:t>
            </a:r>
            <a:r>
              <a:rPr lang="en-US" dirty="0" smtClean="0"/>
              <a:t>State</a:t>
            </a:r>
          </a:p>
          <a:p>
            <a:r>
              <a:rPr lang="en-US" dirty="0" smtClean="0"/>
              <a:t>Award is made to and administered by our Research Foundation campus office</a:t>
            </a:r>
          </a:p>
          <a:p>
            <a:r>
              <a:rPr lang="en-US" dirty="0" smtClean="0"/>
              <a:t>It is important that you notify the Pre-Award &amp; Contract Services office as soon as possible when you are planning to submit a proposal</a:t>
            </a:r>
            <a:endParaRPr lang="en-US" dirty="0"/>
          </a:p>
        </p:txBody>
      </p:sp>
    </p:spTree>
    <p:extLst>
      <p:ext uri="{BB962C8B-B14F-4D97-AF65-F5344CB8AC3E}">
        <p14:creationId xmlns:p14="http://schemas.microsoft.com/office/powerpoint/2010/main" val="4570082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Proposal Submission</a:t>
            </a:r>
            <a:endParaRPr lang="en-US" dirty="0"/>
          </a:p>
        </p:txBody>
      </p:sp>
      <p:sp>
        <p:nvSpPr>
          <p:cNvPr id="3" name="Content Placeholder 2"/>
          <p:cNvSpPr>
            <a:spLocks noGrp="1"/>
          </p:cNvSpPr>
          <p:nvPr>
            <p:ph idx="1"/>
          </p:nvPr>
        </p:nvSpPr>
        <p:spPr/>
        <p:txBody>
          <a:bodyPr/>
          <a:lstStyle/>
          <a:p>
            <a:pPr marL="82296" indent="0">
              <a:buNone/>
            </a:pPr>
            <a:r>
              <a:rPr lang="en-US" dirty="0" smtClean="0"/>
              <a:t>At a </a:t>
            </a:r>
            <a:r>
              <a:rPr lang="en-US" b="1" dirty="0" smtClean="0"/>
              <a:t>minimum</a:t>
            </a:r>
            <a:r>
              <a:rPr lang="en-US" dirty="0" smtClean="0"/>
              <a:t> you must:</a:t>
            </a:r>
          </a:p>
          <a:p>
            <a:r>
              <a:rPr lang="en-US" dirty="0" smtClean="0"/>
              <a:t>Have your budget approved by the Pre-Award office </a:t>
            </a:r>
          </a:p>
          <a:p>
            <a:r>
              <a:rPr lang="en-US" dirty="0" smtClean="0"/>
              <a:t>Complete and obtain signatures on the official routing sheet</a:t>
            </a:r>
          </a:p>
          <a:p>
            <a:r>
              <a:rPr lang="en-US" dirty="0" smtClean="0"/>
              <a:t>Have the proposal (whether paper or electronic) officially submitted by </a:t>
            </a:r>
            <a:r>
              <a:rPr lang="en-US" dirty="0" smtClean="0"/>
              <a:t>the Pre-Award </a:t>
            </a:r>
            <a:r>
              <a:rPr lang="en-US" dirty="0" smtClean="0"/>
              <a:t>office</a:t>
            </a:r>
            <a:endParaRPr lang="en-US" dirty="0"/>
          </a:p>
        </p:txBody>
      </p:sp>
    </p:spTree>
    <p:extLst>
      <p:ext uri="{BB962C8B-B14F-4D97-AF65-F5344CB8AC3E}">
        <p14:creationId xmlns:p14="http://schemas.microsoft.com/office/powerpoint/2010/main" val="20810960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Assistance </a:t>
            </a:r>
            <a:endParaRPr lang="en-US" dirty="0"/>
          </a:p>
        </p:txBody>
      </p:sp>
      <p:sp>
        <p:nvSpPr>
          <p:cNvPr id="3" name="Content Placeholder 2"/>
          <p:cNvSpPr>
            <a:spLocks noGrp="1"/>
          </p:cNvSpPr>
          <p:nvPr>
            <p:ph idx="1"/>
          </p:nvPr>
        </p:nvSpPr>
        <p:spPr/>
        <p:txBody>
          <a:bodyPr/>
          <a:lstStyle/>
          <a:p>
            <a:r>
              <a:rPr lang="en-US" dirty="0" smtClean="0"/>
              <a:t>We will advise you on possible pitfalls or other important aspects of the proposal after reviewing the Request for Proposals</a:t>
            </a:r>
          </a:p>
          <a:p>
            <a:r>
              <a:rPr lang="en-US" dirty="0" smtClean="0"/>
              <a:t>We will assist you in electronic registrations – please do not register for any competition yourself</a:t>
            </a:r>
          </a:p>
          <a:p>
            <a:r>
              <a:rPr lang="en-US" dirty="0" smtClean="0"/>
              <a:t>We will work with you on preparing a budget and budget justification</a:t>
            </a:r>
            <a:endParaRPr lang="en-US" dirty="0"/>
          </a:p>
        </p:txBody>
      </p:sp>
    </p:spTree>
    <p:extLst>
      <p:ext uri="{BB962C8B-B14F-4D97-AF65-F5344CB8AC3E}">
        <p14:creationId xmlns:p14="http://schemas.microsoft.com/office/powerpoint/2010/main" val="42496109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Assistance</a:t>
            </a:r>
            <a:endParaRPr lang="en-US" dirty="0"/>
          </a:p>
        </p:txBody>
      </p:sp>
      <p:sp>
        <p:nvSpPr>
          <p:cNvPr id="3" name="Content Placeholder 2"/>
          <p:cNvSpPr>
            <a:spLocks noGrp="1"/>
          </p:cNvSpPr>
          <p:nvPr>
            <p:ph idx="1"/>
          </p:nvPr>
        </p:nvSpPr>
        <p:spPr>
          <a:xfrm>
            <a:off x="1435608" y="1447800"/>
            <a:ext cx="7555992" cy="4800600"/>
          </a:xfrm>
        </p:spPr>
        <p:txBody>
          <a:bodyPr>
            <a:normAutofit lnSpcReduction="10000"/>
          </a:bodyPr>
          <a:lstStyle/>
          <a:p>
            <a:r>
              <a:rPr lang="en-US" dirty="0" smtClean="0"/>
              <a:t>We will be happy to read and edit your proposal narrative or assist in preparing parts of your proposal and gathering facts and figures</a:t>
            </a:r>
          </a:p>
          <a:p>
            <a:r>
              <a:rPr lang="en-US" dirty="0" smtClean="0"/>
              <a:t>We may be able to obtain copies of funded proposals for you</a:t>
            </a:r>
          </a:p>
          <a:p>
            <a:r>
              <a:rPr lang="en-US" dirty="0" smtClean="0"/>
              <a:t>We will complete required forms</a:t>
            </a:r>
          </a:p>
          <a:p>
            <a:r>
              <a:rPr lang="en-US" dirty="0" smtClean="0"/>
              <a:t>If paper submission, we will make all copies and send it via FedEx at our expense</a:t>
            </a:r>
            <a:endParaRPr lang="en-US" dirty="0"/>
          </a:p>
        </p:txBody>
      </p:sp>
    </p:spTree>
    <p:extLst>
      <p:ext uri="{BB962C8B-B14F-4D97-AF65-F5344CB8AC3E}">
        <p14:creationId xmlns:p14="http://schemas.microsoft.com/office/powerpoint/2010/main" val="10375582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445</TotalTime>
  <Words>941</Words>
  <Application>Microsoft Office PowerPoint</Application>
  <PresentationFormat>On-screen Show (4:3)</PresentationFormat>
  <Paragraphs>85</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Calibri</vt:lpstr>
      <vt:lpstr>Gill Sans MT</vt:lpstr>
      <vt:lpstr>Verdana</vt:lpstr>
      <vt:lpstr>Wingdings 2</vt:lpstr>
      <vt:lpstr>Solstice</vt:lpstr>
      <vt:lpstr>A Look at the Pre-Award &amp;  Contract Services Office</vt:lpstr>
      <vt:lpstr>Submitting a Proposal </vt:lpstr>
      <vt:lpstr>What is a “sponsored program?”</vt:lpstr>
      <vt:lpstr>Characteristics of Sponsored Programs</vt:lpstr>
      <vt:lpstr>Characteristics of Sponsored Programs continued</vt:lpstr>
      <vt:lpstr>Proposal Submission</vt:lpstr>
      <vt:lpstr>Proposal Submission</vt:lpstr>
      <vt:lpstr>Additional Assistance </vt:lpstr>
      <vt:lpstr>Additional Assistance</vt:lpstr>
      <vt:lpstr>Identifying Funding Sources</vt:lpstr>
      <vt:lpstr>GrantForward con’t. </vt:lpstr>
      <vt:lpstr>Research &amp; Creativity Council Research Incentive Program</vt:lpstr>
      <vt:lpstr>Planning…and the word early!</vt:lpstr>
      <vt:lpstr>Other Planning Tasks</vt:lpstr>
      <vt:lpstr>Preparation of the Proposal</vt:lpstr>
      <vt:lpstr>Preparation continued</vt:lpstr>
      <vt:lpstr>The Budget</vt:lpstr>
      <vt:lpstr>Some Current Trends in Funding</vt:lpstr>
      <vt:lpstr>Contact Information</vt:lpstr>
      <vt:lpstr>Other Helpful Contacts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Development Workshop:</dc:title>
  <dc:creator>Carol Darstein</dc:creator>
  <cp:lastModifiedBy>Jessica Berg</cp:lastModifiedBy>
  <cp:revision>38</cp:revision>
  <dcterms:created xsi:type="dcterms:W3CDTF">2015-10-08T16:50:19Z</dcterms:created>
  <dcterms:modified xsi:type="dcterms:W3CDTF">2019-03-29T15:42:09Z</dcterms:modified>
</cp:coreProperties>
</file>